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5" r:id="rId19"/>
    <p:sldId id="273"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7EDD428-0E68-4F0C-BBFC-A7F83CFEBFCD}"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532EB0-2E9C-432F-A1D0-AC1F21383F9F}" type="slidenum">
              <a:rPr lang="en-US" smtClean="0"/>
              <a:t>‹#›</a:t>
            </a:fld>
            <a:endParaRPr lang="en-US"/>
          </a:p>
        </p:txBody>
      </p:sp>
    </p:spTree>
    <p:extLst>
      <p:ext uri="{BB962C8B-B14F-4D97-AF65-F5344CB8AC3E}">
        <p14:creationId xmlns:p14="http://schemas.microsoft.com/office/powerpoint/2010/main" val="4271223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EDD428-0E68-4F0C-BBFC-A7F83CFEBFCD}"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532EB0-2E9C-432F-A1D0-AC1F21383F9F}" type="slidenum">
              <a:rPr lang="en-US" smtClean="0"/>
              <a:t>‹#›</a:t>
            </a:fld>
            <a:endParaRPr lang="en-US"/>
          </a:p>
        </p:txBody>
      </p:sp>
    </p:spTree>
    <p:extLst>
      <p:ext uri="{BB962C8B-B14F-4D97-AF65-F5344CB8AC3E}">
        <p14:creationId xmlns:p14="http://schemas.microsoft.com/office/powerpoint/2010/main" val="9133431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EDD428-0E68-4F0C-BBFC-A7F83CFEBFCD}"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532EB0-2E9C-432F-A1D0-AC1F21383F9F}" type="slidenum">
              <a:rPr lang="en-US" smtClean="0"/>
              <a:t>‹#›</a:t>
            </a:fld>
            <a:endParaRPr lang="en-US"/>
          </a:p>
        </p:txBody>
      </p:sp>
    </p:spTree>
    <p:extLst>
      <p:ext uri="{BB962C8B-B14F-4D97-AF65-F5344CB8AC3E}">
        <p14:creationId xmlns:p14="http://schemas.microsoft.com/office/powerpoint/2010/main" val="4079666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EDD428-0E68-4F0C-BBFC-A7F83CFEBFCD}"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532EB0-2E9C-432F-A1D0-AC1F21383F9F}" type="slidenum">
              <a:rPr lang="en-US" smtClean="0"/>
              <a:t>‹#›</a:t>
            </a:fld>
            <a:endParaRPr lang="en-US"/>
          </a:p>
        </p:txBody>
      </p:sp>
    </p:spTree>
    <p:extLst>
      <p:ext uri="{BB962C8B-B14F-4D97-AF65-F5344CB8AC3E}">
        <p14:creationId xmlns:p14="http://schemas.microsoft.com/office/powerpoint/2010/main" val="3620436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EDD428-0E68-4F0C-BBFC-A7F83CFEBFCD}"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1532EB0-2E9C-432F-A1D0-AC1F21383F9F}" type="slidenum">
              <a:rPr lang="en-US" smtClean="0"/>
              <a:t>‹#›</a:t>
            </a:fld>
            <a:endParaRPr lang="en-US"/>
          </a:p>
        </p:txBody>
      </p:sp>
    </p:spTree>
    <p:extLst>
      <p:ext uri="{BB962C8B-B14F-4D97-AF65-F5344CB8AC3E}">
        <p14:creationId xmlns:p14="http://schemas.microsoft.com/office/powerpoint/2010/main" val="1577047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7EDD428-0E68-4F0C-BBFC-A7F83CFEBFCD}"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532EB0-2E9C-432F-A1D0-AC1F21383F9F}" type="slidenum">
              <a:rPr lang="en-US" smtClean="0"/>
              <a:t>‹#›</a:t>
            </a:fld>
            <a:endParaRPr lang="en-US"/>
          </a:p>
        </p:txBody>
      </p:sp>
    </p:spTree>
    <p:extLst>
      <p:ext uri="{BB962C8B-B14F-4D97-AF65-F5344CB8AC3E}">
        <p14:creationId xmlns:p14="http://schemas.microsoft.com/office/powerpoint/2010/main" val="2346941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7EDD428-0E68-4F0C-BBFC-A7F83CFEBFCD}" type="datetimeFigureOut">
              <a:rPr lang="en-US" smtClean="0"/>
              <a:t>2/27/2014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1532EB0-2E9C-432F-A1D0-AC1F21383F9F}" type="slidenum">
              <a:rPr lang="en-US" smtClean="0"/>
              <a:t>‹#›</a:t>
            </a:fld>
            <a:endParaRPr lang="en-US"/>
          </a:p>
        </p:txBody>
      </p:sp>
    </p:spTree>
    <p:extLst>
      <p:ext uri="{BB962C8B-B14F-4D97-AF65-F5344CB8AC3E}">
        <p14:creationId xmlns:p14="http://schemas.microsoft.com/office/powerpoint/2010/main" val="1080904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7EDD428-0E68-4F0C-BBFC-A7F83CFEBFCD}" type="datetimeFigureOut">
              <a:rPr lang="en-US" smtClean="0"/>
              <a:t>2/27/2014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1532EB0-2E9C-432F-A1D0-AC1F21383F9F}" type="slidenum">
              <a:rPr lang="en-US" smtClean="0"/>
              <a:t>‹#›</a:t>
            </a:fld>
            <a:endParaRPr lang="en-US"/>
          </a:p>
        </p:txBody>
      </p:sp>
    </p:spTree>
    <p:extLst>
      <p:ext uri="{BB962C8B-B14F-4D97-AF65-F5344CB8AC3E}">
        <p14:creationId xmlns:p14="http://schemas.microsoft.com/office/powerpoint/2010/main" val="1717944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EDD428-0E68-4F0C-BBFC-A7F83CFEBFCD}" type="datetimeFigureOut">
              <a:rPr lang="en-US" smtClean="0"/>
              <a:t>2/27/2014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1532EB0-2E9C-432F-A1D0-AC1F21383F9F}" type="slidenum">
              <a:rPr lang="en-US" smtClean="0"/>
              <a:t>‹#›</a:t>
            </a:fld>
            <a:endParaRPr lang="en-US"/>
          </a:p>
        </p:txBody>
      </p:sp>
    </p:spTree>
    <p:extLst>
      <p:ext uri="{BB962C8B-B14F-4D97-AF65-F5344CB8AC3E}">
        <p14:creationId xmlns:p14="http://schemas.microsoft.com/office/powerpoint/2010/main" val="2233720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EDD428-0E68-4F0C-BBFC-A7F83CFEBFCD}"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532EB0-2E9C-432F-A1D0-AC1F21383F9F}" type="slidenum">
              <a:rPr lang="en-US" smtClean="0"/>
              <a:t>‹#›</a:t>
            </a:fld>
            <a:endParaRPr lang="en-US"/>
          </a:p>
        </p:txBody>
      </p:sp>
    </p:spTree>
    <p:extLst>
      <p:ext uri="{BB962C8B-B14F-4D97-AF65-F5344CB8AC3E}">
        <p14:creationId xmlns:p14="http://schemas.microsoft.com/office/powerpoint/2010/main" val="1168089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EDD428-0E68-4F0C-BBFC-A7F83CFEBFCD}"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1532EB0-2E9C-432F-A1D0-AC1F21383F9F}" type="slidenum">
              <a:rPr lang="en-US" smtClean="0"/>
              <a:t>‹#›</a:t>
            </a:fld>
            <a:endParaRPr lang="en-US"/>
          </a:p>
        </p:txBody>
      </p:sp>
    </p:spTree>
    <p:extLst>
      <p:ext uri="{BB962C8B-B14F-4D97-AF65-F5344CB8AC3E}">
        <p14:creationId xmlns:p14="http://schemas.microsoft.com/office/powerpoint/2010/main" val="4265329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EDD428-0E68-4F0C-BBFC-A7F83CFEBFCD}" type="datetimeFigureOut">
              <a:rPr lang="en-US" smtClean="0"/>
              <a:t>2/27/2014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532EB0-2E9C-432F-A1D0-AC1F21383F9F}" type="slidenum">
              <a:rPr lang="en-US" smtClean="0"/>
              <a:t>‹#›</a:t>
            </a:fld>
            <a:endParaRPr lang="en-US"/>
          </a:p>
        </p:txBody>
      </p:sp>
    </p:spTree>
    <p:extLst>
      <p:ext uri="{BB962C8B-B14F-4D97-AF65-F5344CB8AC3E}">
        <p14:creationId xmlns:p14="http://schemas.microsoft.com/office/powerpoint/2010/main" val="24570297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UNIVERSITY OF LUSAKA</a:t>
            </a:r>
            <a:br>
              <a:rPr lang="en-US" dirty="0" smtClean="0"/>
            </a:br>
            <a:r>
              <a:rPr lang="en-US" dirty="0" smtClean="0"/>
              <a:t>SCHOOL </a:t>
            </a:r>
            <a:endParaRPr lang="en-US" dirty="0"/>
          </a:p>
        </p:txBody>
      </p:sp>
      <p:sp>
        <p:nvSpPr>
          <p:cNvPr id="3" name="Subtitle 2"/>
          <p:cNvSpPr>
            <a:spLocks noGrp="1"/>
          </p:cNvSpPr>
          <p:nvPr>
            <p:ph type="subTitle" idx="1"/>
          </p:nvPr>
        </p:nvSpPr>
        <p:spPr/>
        <p:txBody>
          <a:bodyPr>
            <a:normAutofit fontScale="92500" lnSpcReduction="20000"/>
          </a:bodyPr>
          <a:lstStyle/>
          <a:p>
            <a:r>
              <a:rPr lang="en-US" b="1" smtClean="0"/>
              <a:t>L340 – IP LAW</a:t>
            </a:r>
          </a:p>
          <a:p>
            <a:r>
              <a:rPr lang="en-US" b="1" dirty="0" smtClean="0"/>
              <a:t>UNIT </a:t>
            </a:r>
            <a:r>
              <a:rPr lang="en-US" b="1" dirty="0" smtClean="0"/>
              <a:t>5: AUTHORSHIP &amp; OWNERSHIP OF COPYRIGHT</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140784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Authorship </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a:t>Similarly, the </a:t>
            </a:r>
            <a:r>
              <a:rPr lang="en-GB" b="1" dirty="0"/>
              <a:t>author of the </a:t>
            </a:r>
            <a:r>
              <a:rPr lang="en-GB" b="1" dirty="0" err="1"/>
              <a:t>audiovisual</a:t>
            </a:r>
            <a:r>
              <a:rPr lang="en-GB" b="1" dirty="0"/>
              <a:t> work or film is the person who causes the </a:t>
            </a:r>
            <a:r>
              <a:rPr lang="en-GB" b="1" dirty="0" err="1"/>
              <a:t>audiovisual</a:t>
            </a:r>
            <a:r>
              <a:rPr lang="en-GB" b="1" dirty="0"/>
              <a:t> work or film to be made or created. </a:t>
            </a:r>
            <a:endParaRPr lang="en-GB" b="1" dirty="0" smtClean="0"/>
          </a:p>
          <a:p>
            <a:pPr algn="just"/>
            <a:r>
              <a:rPr lang="en-GB" dirty="0" smtClean="0"/>
              <a:t>The </a:t>
            </a:r>
            <a:r>
              <a:rPr lang="en-GB" dirty="0"/>
              <a:t>persons who are taken to be authors for an </a:t>
            </a:r>
            <a:r>
              <a:rPr lang="en-GB" b="1" dirty="0" err="1"/>
              <a:t>audiovisual</a:t>
            </a:r>
            <a:r>
              <a:rPr lang="en-GB" b="1" dirty="0"/>
              <a:t> work or film</a:t>
            </a:r>
            <a:r>
              <a:rPr lang="en-GB" dirty="0"/>
              <a:t> are </a:t>
            </a:r>
            <a:r>
              <a:rPr lang="en-GB" b="1" dirty="0"/>
              <a:t>the principal director, the author of the screenplay, the author of the dialogue, and the composer of the music specially created for and used in the film</a:t>
            </a:r>
            <a:r>
              <a:rPr lang="en-GB" b="1" dirty="0" smtClean="0"/>
              <a:t>.</a:t>
            </a:r>
          </a:p>
        </p:txBody>
      </p:sp>
    </p:spTree>
    <p:extLst>
      <p:ext uri="{BB962C8B-B14F-4D97-AF65-F5344CB8AC3E}">
        <p14:creationId xmlns:p14="http://schemas.microsoft.com/office/powerpoint/2010/main" val="29955815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Authorship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a:t>As regards </a:t>
            </a:r>
            <a:r>
              <a:rPr lang="en-GB" b="1" dirty="0"/>
              <a:t>broadcast</a:t>
            </a:r>
            <a:r>
              <a:rPr lang="en-GB" dirty="0"/>
              <a:t> the author is the </a:t>
            </a:r>
            <a:r>
              <a:rPr lang="en-GB" b="1" dirty="0"/>
              <a:t>person who is responsible for the contents of the broadcast and for arranging for its transmission. </a:t>
            </a:r>
            <a:endParaRPr lang="en-GB" b="1" dirty="0" smtClean="0"/>
          </a:p>
          <a:p>
            <a:pPr algn="just"/>
            <a:r>
              <a:rPr lang="en-GB" dirty="0" smtClean="0"/>
              <a:t>In </a:t>
            </a:r>
            <a:r>
              <a:rPr lang="en-GB" dirty="0"/>
              <a:t>case of the </a:t>
            </a:r>
            <a:r>
              <a:rPr lang="en-GB" b="1" dirty="0"/>
              <a:t>cable programme</a:t>
            </a:r>
            <a:r>
              <a:rPr lang="en-GB" dirty="0"/>
              <a:t> the author is the </a:t>
            </a:r>
            <a:r>
              <a:rPr lang="en-GB" b="1" dirty="0"/>
              <a:t>person who is responsible for including the cable programme in the cable programme service by which it is </a:t>
            </a:r>
            <a:r>
              <a:rPr lang="en-GB" b="1" dirty="0" smtClean="0"/>
              <a:t>transmitted.</a:t>
            </a:r>
            <a:endParaRPr lang="en-US" b="1" dirty="0"/>
          </a:p>
        </p:txBody>
      </p:sp>
    </p:spTree>
    <p:extLst>
      <p:ext uri="{BB962C8B-B14F-4D97-AF65-F5344CB8AC3E}">
        <p14:creationId xmlns:p14="http://schemas.microsoft.com/office/powerpoint/2010/main" val="39005013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Authorship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The publisher of the edition of the typographical arrangement of a published edition is considered to be its author. </a:t>
            </a:r>
            <a:endParaRPr lang="en-GB" b="1" dirty="0" smtClean="0"/>
          </a:p>
          <a:p>
            <a:pPr algn="just"/>
            <a:r>
              <a:rPr lang="en-GB" dirty="0" smtClean="0"/>
              <a:t>If </a:t>
            </a:r>
            <a:r>
              <a:rPr lang="en-GB" dirty="0"/>
              <a:t>a work is a computer-generated literary, dramatic, musical or artistic work, that is, generated by computer </a:t>
            </a:r>
            <a:r>
              <a:rPr lang="en-GB" b="1" dirty="0"/>
              <a:t>in circumstances such that there is no human author, the author is deemed to be the person by whom the arrangements necessary for the creation of the work are undertaken</a:t>
            </a:r>
            <a:r>
              <a:rPr lang="en-GB" dirty="0"/>
              <a:t>, a formula similar to that of sound recording, </a:t>
            </a:r>
            <a:r>
              <a:rPr lang="en-GB" dirty="0" err="1"/>
              <a:t>audiovisual</a:t>
            </a:r>
            <a:r>
              <a:rPr lang="en-GB" dirty="0"/>
              <a:t> work or films.  </a:t>
            </a:r>
            <a:endParaRPr lang="en-GB" dirty="0" smtClean="0"/>
          </a:p>
          <a:p>
            <a:pPr algn="just"/>
            <a:r>
              <a:rPr lang="en-GB" dirty="0" smtClean="0"/>
              <a:t>In </a:t>
            </a:r>
            <a:r>
              <a:rPr lang="en-GB" dirty="0"/>
              <a:t>relation to other copyright work, not mentioned above, </a:t>
            </a:r>
            <a:r>
              <a:rPr lang="en-GB" b="1" dirty="0"/>
              <a:t>the author of that work shall be the individual who created the work.</a:t>
            </a:r>
            <a:r>
              <a:rPr lang="en-US" b="1" dirty="0"/>
              <a:t> </a:t>
            </a:r>
          </a:p>
          <a:p>
            <a:endParaRPr lang="en-US" dirty="0"/>
          </a:p>
          <a:p>
            <a:pPr algn="just"/>
            <a:endParaRPr lang="en-US" dirty="0"/>
          </a:p>
        </p:txBody>
      </p:sp>
    </p:spTree>
    <p:extLst>
      <p:ext uri="{BB962C8B-B14F-4D97-AF65-F5344CB8AC3E}">
        <p14:creationId xmlns:p14="http://schemas.microsoft.com/office/powerpoint/2010/main" val="14188787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Anonymous or Unknown Authorship</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a:t>The Copyright and Performance Rights Act </a:t>
            </a:r>
            <a:r>
              <a:rPr lang="en-GB" b="1" dirty="0"/>
              <a:t>recognizes that the identity of the author may not always be known. </a:t>
            </a:r>
            <a:endParaRPr lang="en-GB" b="1" dirty="0" smtClean="0"/>
          </a:p>
          <a:p>
            <a:pPr algn="just"/>
            <a:r>
              <a:rPr lang="en-GB" b="1" dirty="0" smtClean="0"/>
              <a:t>A </a:t>
            </a:r>
            <a:r>
              <a:rPr lang="en-GB" b="1" dirty="0"/>
              <a:t>work is of ‘unknown authorship’ if the identity of none of the authors is known meaning that it is not possible for a person to ascertain the identity of the author by reasonable inquiry</a:t>
            </a:r>
            <a:r>
              <a:rPr lang="en-GB" b="1" dirty="0" smtClean="0"/>
              <a:t>.</a:t>
            </a:r>
          </a:p>
          <a:p>
            <a:pPr algn="just"/>
            <a:r>
              <a:rPr lang="en-GB" dirty="0" smtClean="0"/>
              <a:t>The </a:t>
            </a:r>
            <a:r>
              <a:rPr lang="en-GB" dirty="0"/>
              <a:t>Act does not specify which person undertakes this reasonable inquiry.</a:t>
            </a:r>
            <a:r>
              <a:rPr lang="en-US" dirty="0"/>
              <a:t> </a:t>
            </a:r>
          </a:p>
          <a:p>
            <a:pPr algn="just"/>
            <a:endParaRPr lang="en-US" dirty="0"/>
          </a:p>
        </p:txBody>
      </p:sp>
    </p:spTree>
    <p:extLst>
      <p:ext uri="{BB962C8B-B14F-4D97-AF65-F5344CB8AC3E}">
        <p14:creationId xmlns:p14="http://schemas.microsoft.com/office/powerpoint/2010/main" val="96655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Anonymous or Unknown Authorship</a:t>
            </a:r>
            <a:br>
              <a:rPr lang="en-US" b="1" dirty="0"/>
            </a:br>
            <a:endParaRPr lang="en-US" dirty="0"/>
          </a:p>
        </p:txBody>
      </p:sp>
      <p:sp>
        <p:nvSpPr>
          <p:cNvPr id="3" name="Content Placeholder 2"/>
          <p:cNvSpPr>
            <a:spLocks noGrp="1"/>
          </p:cNvSpPr>
          <p:nvPr>
            <p:ph idx="1"/>
          </p:nvPr>
        </p:nvSpPr>
        <p:spPr/>
        <p:txBody>
          <a:bodyPr/>
          <a:lstStyle/>
          <a:p>
            <a:pPr algn="just"/>
            <a:r>
              <a:rPr lang="en-GB" dirty="0" smtClean="0"/>
              <a:t>A </a:t>
            </a:r>
            <a:r>
              <a:rPr lang="en-GB" dirty="0"/>
              <a:t>work may be </a:t>
            </a:r>
            <a:r>
              <a:rPr lang="en-GB" b="1" dirty="0"/>
              <a:t>pseudonymous, that is the author of the work does not wish his identity to be disclosed or the author is identified under a fictitious name.</a:t>
            </a:r>
            <a:endParaRPr lang="en-US" b="1" dirty="0"/>
          </a:p>
          <a:p>
            <a:pPr algn="just"/>
            <a:endParaRPr lang="en-US" dirty="0"/>
          </a:p>
        </p:txBody>
      </p:sp>
    </p:spTree>
    <p:extLst>
      <p:ext uri="{BB962C8B-B14F-4D97-AF65-F5344CB8AC3E}">
        <p14:creationId xmlns:p14="http://schemas.microsoft.com/office/powerpoint/2010/main" val="569764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Joint Authorship</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The Copyright and Performance Rights Act recognizes that in </a:t>
            </a:r>
            <a:r>
              <a:rPr lang="en-GB" b="1" dirty="0"/>
              <a:t>certain instances two or more authors may collaborate or pool their efforts to produce a work, in which case the work has one copyright which the authors co-own jointly in equal shares, unless there is a contrary agreement. </a:t>
            </a:r>
            <a:endParaRPr lang="en-GB" b="1" dirty="0" smtClean="0"/>
          </a:p>
          <a:p>
            <a:pPr algn="just"/>
            <a:r>
              <a:rPr lang="en-GB" b="1" dirty="0" smtClean="0"/>
              <a:t>Collaboration </a:t>
            </a:r>
            <a:r>
              <a:rPr lang="en-GB" b="1" dirty="0"/>
              <a:t>between two or more persons will result in a work of joint authorship only if their respective contributions to the finished work are not distinct from each other. </a:t>
            </a:r>
            <a:endParaRPr lang="en-GB" b="1" dirty="0" smtClean="0"/>
          </a:p>
          <a:p>
            <a:pPr marL="0" indent="0" algn="just">
              <a:buNone/>
            </a:pPr>
            <a:endParaRPr lang="en-US" dirty="0"/>
          </a:p>
        </p:txBody>
      </p:sp>
    </p:spTree>
    <p:extLst>
      <p:ext uri="{BB962C8B-B14F-4D97-AF65-F5344CB8AC3E}">
        <p14:creationId xmlns:p14="http://schemas.microsoft.com/office/powerpoint/2010/main" val="2370425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Joint Authorship</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a:t>That is, the </a:t>
            </a:r>
            <a:r>
              <a:rPr lang="en-GB" b="1" dirty="0"/>
              <a:t>work cannot be broken down so that each author’s contribution can be separately identified. </a:t>
            </a:r>
            <a:endParaRPr lang="en-GB" b="1" dirty="0" smtClean="0"/>
          </a:p>
          <a:p>
            <a:pPr algn="just"/>
            <a:r>
              <a:rPr lang="en-GB" dirty="0" smtClean="0"/>
              <a:t>Therefore</a:t>
            </a:r>
            <a:r>
              <a:rPr lang="en-GB" dirty="0"/>
              <a:t>, an abstract painting, created by two painters, depicting a woman carrying a baby on her back, would be a work of joint authorship.  </a:t>
            </a:r>
            <a:endParaRPr lang="en-GB" dirty="0" smtClean="0"/>
          </a:p>
          <a:p>
            <a:pPr algn="just"/>
            <a:r>
              <a:rPr lang="en-GB" b="1" dirty="0" smtClean="0"/>
              <a:t>If ten people write a book and each one writes on distinct topic, is that book a joint authorship?</a:t>
            </a:r>
            <a:endParaRPr lang="en-US" b="1" dirty="0"/>
          </a:p>
          <a:p>
            <a:pPr algn="just"/>
            <a:endParaRPr lang="en-US" dirty="0"/>
          </a:p>
        </p:txBody>
      </p:sp>
    </p:spTree>
    <p:extLst>
      <p:ext uri="{BB962C8B-B14F-4D97-AF65-F5344CB8AC3E}">
        <p14:creationId xmlns:p14="http://schemas.microsoft.com/office/powerpoint/2010/main" val="326539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Joint Authorship</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On the other hand, however, </a:t>
            </a:r>
            <a:r>
              <a:rPr lang="en-GB" b="1" dirty="0"/>
              <a:t>a song where one person has written the music and another has written the words is not a work of joint authorship, neither is a book comprising separate chapters written by different authors. </a:t>
            </a:r>
            <a:endParaRPr lang="en-GB" b="1" dirty="0" smtClean="0"/>
          </a:p>
          <a:p>
            <a:pPr algn="just"/>
            <a:r>
              <a:rPr lang="en-GB" dirty="0" smtClean="0"/>
              <a:t>In </a:t>
            </a:r>
            <a:r>
              <a:rPr lang="en-GB" dirty="0"/>
              <a:t>the latter case, </a:t>
            </a:r>
            <a:r>
              <a:rPr lang="en-GB" b="1" dirty="0"/>
              <a:t>the person writing the music will be the author of the musical work while the person writing the lyrics will be the author of those lyrics, as a literary work; and in the case of a book each person involved will be the author of his own distinct work. </a:t>
            </a:r>
            <a:endParaRPr lang="en-GB" b="1" dirty="0" smtClean="0"/>
          </a:p>
          <a:p>
            <a:pPr algn="just"/>
            <a:r>
              <a:rPr lang="en-GB" dirty="0" smtClean="0"/>
              <a:t>Two </a:t>
            </a:r>
            <a:r>
              <a:rPr lang="en-GB" dirty="0"/>
              <a:t>copyrights </a:t>
            </a:r>
            <a:r>
              <a:rPr lang="en-GB" b="1" dirty="0"/>
              <a:t>will exist in the song, each having different authors and the duration of the copyright in the music and the lyrics will differ according to the dates when the composer and lyricist die.   </a:t>
            </a:r>
            <a:endParaRPr lang="en-US" b="1" dirty="0"/>
          </a:p>
          <a:p>
            <a:pPr algn="just"/>
            <a:endParaRPr lang="en-US" dirty="0"/>
          </a:p>
        </p:txBody>
      </p:sp>
    </p:spTree>
    <p:extLst>
      <p:ext uri="{BB962C8B-B14F-4D97-AF65-F5344CB8AC3E}">
        <p14:creationId xmlns:p14="http://schemas.microsoft.com/office/powerpoint/2010/main" val="2012237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Joint Authorship</a:t>
            </a:r>
            <a:br>
              <a:rPr lang="en-US" b="1" dirty="0"/>
            </a:br>
            <a:endParaRPr lang="en-US" dirty="0"/>
          </a:p>
        </p:txBody>
      </p:sp>
      <p:sp>
        <p:nvSpPr>
          <p:cNvPr id="3" name="Content Placeholder 2"/>
          <p:cNvSpPr>
            <a:spLocks noGrp="1"/>
          </p:cNvSpPr>
          <p:nvPr>
            <p:ph idx="1"/>
          </p:nvPr>
        </p:nvSpPr>
        <p:spPr/>
        <p:txBody>
          <a:bodyPr/>
          <a:lstStyle/>
          <a:p>
            <a:pPr algn="just"/>
            <a:r>
              <a:rPr lang="en-US" dirty="0" smtClean="0"/>
              <a:t>Joint </a:t>
            </a:r>
            <a:r>
              <a:rPr lang="en-US" dirty="0"/>
              <a:t>authorship </a:t>
            </a:r>
            <a:r>
              <a:rPr lang="en-US" dirty="0" smtClean="0"/>
              <a:t>is therefore defined as </a:t>
            </a:r>
            <a:r>
              <a:rPr lang="en-US" dirty="0"/>
              <a:t>: “a </a:t>
            </a:r>
            <a:r>
              <a:rPr lang="en-US" b="1" dirty="0"/>
              <a:t>work produced by the collaboration of two or more authors in which the contribution of each author is not distinct from that of the other author or authors. </a:t>
            </a:r>
          </a:p>
          <a:p>
            <a:endParaRPr lang="en-US" dirty="0"/>
          </a:p>
        </p:txBody>
      </p:sp>
    </p:spTree>
    <p:extLst>
      <p:ext uri="{BB962C8B-B14F-4D97-AF65-F5344CB8AC3E}">
        <p14:creationId xmlns:p14="http://schemas.microsoft.com/office/powerpoint/2010/main" val="19292807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Joint Authorship</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r>
              <a:rPr lang="en-GB" dirty="0" smtClean="0"/>
              <a:t>In </a:t>
            </a:r>
            <a:r>
              <a:rPr lang="en-GB" dirty="0"/>
              <a:t>the case of </a:t>
            </a:r>
            <a:r>
              <a:rPr lang="en-GB" i="1" dirty="0"/>
              <a:t>Ray v Classic FM </a:t>
            </a:r>
            <a:r>
              <a:rPr lang="en-GB" i="1" dirty="0" err="1"/>
              <a:t>plc</a:t>
            </a:r>
            <a:r>
              <a:rPr lang="en-GB" dirty="0"/>
              <a:t>, the court in interpreting the definition of joint authorship stated as follows</a:t>
            </a:r>
            <a:r>
              <a:rPr lang="en-GB" dirty="0" smtClean="0"/>
              <a:t>:</a:t>
            </a:r>
            <a:endParaRPr lang="en-US" dirty="0"/>
          </a:p>
          <a:p>
            <a:r>
              <a:rPr lang="en-GB" b="1" dirty="0"/>
              <a:t>A joint author is … a person </a:t>
            </a:r>
            <a:endParaRPr lang="en-US" b="1" dirty="0"/>
          </a:p>
          <a:p>
            <a:r>
              <a:rPr lang="en-GB" b="1" dirty="0"/>
              <a:t>(1) who collaborates with another author in the production of a work</a:t>
            </a:r>
            <a:r>
              <a:rPr lang="en-GB" b="1" dirty="0" smtClean="0"/>
              <a:t>;</a:t>
            </a:r>
            <a:endParaRPr lang="en-US" b="1" dirty="0"/>
          </a:p>
          <a:p>
            <a:r>
              <a:rPr lang="en-GB" b="1" dirty="0"/>
              <a:t>(2) who (as an author) provides a significant creative input; </a:t>
            </a:r>
            <a:r>
              <a:rPr lang="en-GB" b="1" dirty="0" smtClean="0"/>
              <a:t>and</a:t>
            </a:r>
            <a:endParaRPr lang="en-US" b="1" dirty="0"/>
          </a:p>
          <a:p>
            <a:r>
              <a:rPr lang="en-GB" b="1" dirty="0"/>
              <a:t>(3) whose contribution is not distinct from that of the other author.  </a:t>
            </a:r>
            <a:endParaRPr lang="en-US" b="1" dirty="0"/>
          </a:p>
          <a:p>
            <a:pPr algn="just"/>
            <a:endParaRPr lang="en-US" dirty="0"/>
          </a:p>
        </p:txBody>
      </p:sp>
    </p:spTree>
    <p:extLst>
      <p:ext uri="{BB962C8B-B14F-4D97-AF65-F5344CB8AC3E}">
        <p14:creationId xmlns:p14="http://schemas.microsoft.com/office/powerpoint/2010/main" val="2329053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normAutofit fontScale="92500" lnSpcReduction="20000"/>
          </a:bodyPr>
          <a:lstStyle/>
          <a:p>
            <a:pPr algn="just"/>
            <a:r>
              <a:rPr lang="en-US" b="1" dirty="0" smtClean="0"/>
              <a:t>Introduction</a:t>
            </a:r>
          </a:p>
          <a:p>
            <a:pPr algn="just"/>
            <a:r>
              <a:rPr lang="en-US" b="1" dirty="0" smtClean="0"/>
              <a:t>Authorship </a:t>
            </a:r>
          </a:p>
          <a:p>
            <a:pPr algn="just"/>
            <a:r>
              <a:rPr lang="en-US" b="1" dirty="0" smtClean="0"/>
              <a:t>Anonymous or Unknown Authorship</a:t>
            </a:r>
          </a:p>
          <a:p>
            <a:pPr algn="just"/>
            <a:r>
              <a:rPr lang="en-US" b="1" dirty="0" smtClean="0"/>
              <a:t>Joint Authorship</a:t>
            </a:r>
          </a:p>
          <a:p>
            <a:pPr algn="just"/>
            <a:r>
              <a:rPr lang="en-US" b="1" dirty="0" smtClean="0"/>
              <a:t>Ownership</a:t>
            </a:r>
          </a:p>
          <a:p>
            <a:pPr algn="just"/>
            <a:r>
              <a:rPr lang="en-US" b="1" dirty="0" smtClean="0"/>
              <a:t>Employee’s Work</a:t>
            </a:r>
          </a:p>
          <a:p>
            <a:pPr algn="just"/>
            <a:r>
              <a:rPr lang="en-US" b="1" dirty="0" smtClean="0"/>
              <a:t>Commissioned Work</a:t>
            </a:r>
          </a:p>
          <a:p>
            <a:pPr algn="just"/>
            <a:r>
              <a:rPr lang="en-US" b="1" dirty="0" smtClean="0"/>
              <a:t>Joint Ownership </a:t>
            </a:r>
          </a:p>
          <a:p>
            <a:pPr algn="just"/>
            <a:r>
              <a:rPr lang="en-US" b="1" dirty="0" smtClean="0"/>
              <a:t>Anonymous Ownership</a:t>
            </a:r>
            <a:endParaRPr lang="en-US" b="1" dirty="0"/>
          </a:p>
        </p:txBody>
      </p:sp>
    </p:spTree>
    <p:extLst>
      <p:ext uri="{BB962C8B-B14F-4D97-AF65-F5344CB8AC3E}">
        <p14:creationId xmlns:p14="http://schemas.microsoft.com/office/powerpoint/2010/main" val="9599153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Ownership</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The general principle concerning ownership, in relation to copyright, is that the author of a work shall be the first owner or beneficiary of the copyright which subsists in the work</a:t>
            </a:r>
            <a:r>
              <a:rPr lang="en-GB" dirty="0" smtClean="0"/>
              <a:t>.</a:t>
            </a:r>
          </a:p>
          <a:p>
            <a:pPr algn="just"/>
            <a:r>
              <a:rPr lang="en-GB" dirty="0" smtClean="0"/>
              <a:t> </a:t>
            </a:r>
            <a:r>
              <a:rPr lang="en-GB" dirty="0"/>
              <a:t>Therefore, a composer will be the first owner of the musical work, a writer of the script for a play will the first owner of the script, a sculptor will be the first owner of the sculpture and the photographer will be the first owner of the photograph. </a:t>
            </a:r>
            <a:endParaRPr lang="en-US" dirty="0"/>
          </a:p>
        </p:txBody>
      </p:sp>
    </p:spTree>
    <p:extLst>
      <p:ext uri="{BB962C8B-B14F-4D97-AF65-F5344CB8AC3E}">
        <p14:creationId xmlns:p14="http://schemas.microsoft.com/office/powerpoint/2010/main" val="17485796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Ownership</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There are, however, some exceptions to this general rule. </a:t>
            </a:r>
            <a:endParaRPr lang="en-GB" dirty="0" smtClean="0"/>
          </a:p>
          <a:p>
            <a:pPr algn="just"/>
            <a:r>
              <a:rPr lang="en-GB" b="1" dirty="0" smtClean="0"/>
              <a:t>Where </a:t>
            </a:r>
            <a:r>
              <a:rPr lang="en-GB" b="1" dirty="0"/>
              <a:t>a literary, dramatic, musical or artistic work is made by an employee in the course of his employment, his employer is always the first owner of the copyright subsisting in the work. </a:t>
            </a:r>
            <a:endParaRPr lang="en-US" b="1" dirty="0"/>
          </a:p>
          <a:p>
            <a:pPr algn="just"/>
            <a:r>
              <a:rPr lang="en-GB" dirty="0"/>
              <a:t>Other exceptions relate to the State copyright. Under section 12(2) of the Copyright and Performances Act, </a:t>
            </a:r>
            <a:r>
              <a:rPr lang="en-GB" b="1" dirty="0"/>
              <a:t>the Government of Zambia </a:t>
            </a:r>
            <a:r>
              <a:rPr lang="en-GB" b="1" dirty="0" smtClean="0"/>
              <a:t>is </a:t>
            </a:r>
            <a:r>
              <a:rPr lang="en-GB" b="1" dirty="0"/>
              <a:t>the first owner of the copyright for the work that is produced by a public officer or its employee in the course of his employment.</a:t>
            </a:r>
            <a:endParaRPr lang="en-US" b="1" dirty="0"/>
          </a:p>
        </p:txBody>
      </p:sp>
    </p:spTree>
    <p:extLst>
      <p:ext uri="{BB962C8B-B14F-4D97-AF65-F5344CB8AC3E}">
        <p14:creationId xmlns:p14="http://schemas.microsoft.com/office/powerpoint/2010/main" val="1829325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Employee’s </a:t>
            </a:r>
            <a:r>
              <a:rPr lang="en-US" b="1" dirty="0"/>
              <a:t>Work</a:t>
            </a:r>
            <a:br>
              <a:rPr lang="en-US" b="1" dirty="0"/>
            </a:b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Section 10(3) (a) provides that </a:t>
            </a:r>
            <a:r>
              <a:rPr lang="en-GB" b="1" dirty="0"/>
              <a:t>where a work, other than a broadcast or a cable programme, is made by the author in the course of his employment the employer shall be the first owner of the copyright. </a:t>
            </a:r>
            <a:endParaRPr lang="en-GB" b="1" dirty="0" smtClean="0"/>
          </a:p>
          <a:p>
            <a:pPr algn="just"/>
            <a:r>
              <a:rPr lang="en-GB" dirty="0" smtClean="0"/>
              <a:t>The </a:t>
            </a:r>
            <a:r>
              <a:rPr lang="en-GB" dirty="0"/>
              <a:t>Act however does not define the meaning of </a:t>
            </a:r>
            <a:r>
              <a:rPr lang="en-GB" b="1" dirty="0"/>
              <a:t>“in the course of employment”.  </a:t>
            </a:r>
            <a:endParaRPr lang="en-GB" b="1" dirty="0" smtClean="0"/>
          </a:p>
          <a:p>
            <a:pPr algn="just"/>
            <a:r>
              <a:rPr lang="en-GB" dirty="0" smtClean="0"/>
              <a:t>The </a:t>
            </a:r>
            <a:r>
              <a:rPr lang="en-GB" dirty="0"/>
              <a:t>phrase ‘in the course of employment’ raises </a:t>
            </a:r>
            <a:r>
              <a:rPr lang="en-GB" b="1" dirty="0"/>
              <a:t>concerns and difficulties in some situations as regards who is the first owner of copyright in the work.  </a:t>
            </a:r>
            <a:endParaRPr lang="en-US" b="1" dirty="0"/>
          </a:p>
          <a:p>
            <a:pPr algn="just"/>
            <a:endParaRPr lang="en-US" dirty="0"/>
          </a:p>
        </p:txBody>
      </p:sp>
    </p:spTree>
    <p:extLst>
      <p:ext uri="{BB962C8B-B14F-4D97-AF65-F5344CB8AC3E}">
        <p14:creationId xmlns:p14="http://schemas.microsoft.com/office/powerpoint/2010/main" val="13374926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Work</a:t>
            </a:r>
            <a:br>
              <a:rPr lang="en-US" b="1" dirty="0"/>
            </a:br>
            <a:endParaRPr lang="en-US" dirty="0"/>
          </a:p>
        </p:txBody>
      </p:sp>
      <p:sp>
        <p:nvSpPr>
          <p:cNvPr id="3" name="Content Placeholder 2"/>
          <p:cNvSpPr>
            <a:spLocks noGrp="1"/>
          </p:cNvSpPr>
          <p:nvPr>
            <p:ph idx="1"/>
          </p:nvPr>
        </p:nvSpPr>
        <p:spPr/>
        <p:txBody>
          <a:bodyPr/>
          <a:lstStyle/>
          <a:p>
            <a:pPr algn="just"/>
            <a:r>
              <a:rPr lang="en-GB" dirty="0"/>
              <a:t>There are many circumstances where it will be obvious that </a:t>
            </a:r>
            <a:r>
              <a:rPr lang="en-GB" b="1" dirty="0"/>
              <a:t>the work has been made by the employee in the course of his employment for example, where a lecture employed by the University to teach, research and publish in economics, during his normal working and using the University facilities writes a text book on economics.</a:t>
            </a:r>
            <a:endParaRPr lang="en-US" b="1" dirty="0"/>
          </a:p>
        </p:txBody>
      </p:sp>
    </p:spTree>
    <p:extLst>
      <p:ext uri="{BB962C8B-B14F-4D97-AF65-F5344CB8AC3E}">
        <p14:creationId xmlns:p14="http://schemas.microsoft.com/office/powerpoint/2010/main" val="1246491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Work</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However, difficulties </a:t>
            </a:r>
            <a:r>
              <a:rPr lang="en-GB" b="1" dirty="0"/>
              <a:t>arise if the employee has created the work in his own time, whether or not he was using his employer’s facilities, or if the nature of the work is not that which the employee is normally paid to create. </a:t>
            </a:r>
            <a:endParaRPr lang="en-GB" b="1" dirty="0" smtClean="0"/>
          </a:p>
          <a:p>
            <a:pPr algn="just"/>
            <a:r>
              <a:rPr lang="en-GB" dirty="0" smtClean="0"/>
              <a:t>A </a:t>
            </a:r>
            <a:r>
              <a:rPr lang="en-GB" dirty="0"/>
              <a:t>good example, would be where a person employed as a tax driver writes a book on his experience as a tax driver. </a:t>
            </a:r>
            <a:endParaRPr lang="en-GB" dirty="0" smtClean="0"/>
          </a:p>
          <a:p>
            <a:pPr algn="just"/>
            <a:r>
              <a:rPr lang="en-GB" dirty="0" smtClean="0"/>
              <a:t>He </a:t>
            </a:r>
            <a:r>
              <a:rPr lang="en-GB" dirty="0"/>
              <a:t>would be the </a:t>
            </a:r>
            <a:r>
              <a:rPr lang="en-GB" b="1" dirty="0"/>
              <a:t>first owner of the copyright in the literary work because he is employed as a tax driver and not as an author of a literary work.  </a:t>
            </a:r>
            <a:endParaRPr lang="en-US" b="1" dirty="0"/>
          </a:p>
          <a:p>
            <a:pPr algn="just"/>
            <a:endParaRPr lang="en-US" dirty="0"/>
          </a:p>
        </p:txBody>
      </p:sp>
    </p:spTree>
    <p:extLst>
      <p:ext uri="{BB962C8B-B14F-4D97-AF65-F5344CB8AC3E}">
        <p14:creationId xmlns:p14="http://schemas.microsoft.com/office/powerpoint/2010/main" val="14211070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Work</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a:t>The situation changes if the employee is </a:t>
            </a:r>
            <a:r>
              <a:rPr lang="en-GB" b="1" dirty="0"/>
              <a:t>employed under a contract with a very wide job description, for instance, as a research and development engineer, and prepares a copyright work which is useful to his employer’s business. </a:t>
            </a:r>
            <a:endParaRPr lang="en-GB" b="1" dirty="0" smtClean="0"/>
          </a:p>
          <a:p>
            <a:pPr algn="just"/>
            <a:r>
              <a:rPr lang="en-GB" dirty="0" smtClean="0"/>
              <a:t>The </a:t>
            </a:r>
            <a:r>
              <a:rPr lang="en-GB" dirty="0"/>
              <a:t>copyright in that work </a:t>
            </a:r>
            <a:r>
              <a:rPr lang="en-GB" b="1" dirty="0"/>
              <a:t>will most likely belong to his employer, even if the employee created the work on his own initiative and outside normal working hours. </a:t>
            </a:r>
            <a:endParaRPr lang="en-GB" b="1" dirty="0" smtClean="0"/>
          </a:p>
        </p:txBody>
      </p:sp>
    </p:spTree>
    <p:extLst>
      <p:ext uri="{BB962C8B-B14F-4D97-AF65-F5344CB8AC3E}">
        <p14:creationId xmlns:p14="http://schemas.microsoft.com/office/powerpoint/2010/main" val="39528809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Work</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A situation may be made further complex where the </a:t>
            </a:r>
            <a:r>
              <a:rPr lang="en-GB" b="1" dirty="0"/>
              <a:t>employee’s formal job description no longer completely and accurately describe the employee’s duties or actual type of work carried out by the employee.</a:t>
            </a:r>
            <a:endParaRPr lang="en-US" b="1" dirty="0"/>
          </a:p>
          <a:p>
            <a:pPr algn="just"/>
            <a:r>
              <a:rPr lang="en-GB" dirty="0"/>
              <a:t>A basic test is whether </a:t>
            </a:r>
            <a:r>
              <a:rPr lang="en-GB" b="1" dirty="0"/>
              <a:t>the skill, effort and judgment expended by </a:t>
            </a:r>
            <a:r>
              <a:rPr lang="en-GB" b="1" dirty="0" smtClean="0"/>
              <a:t>the </a:t>
            </a:r>
            <a:r>
              <a:rPr lang="en-GB" b="1" dirty="0"/>
              <a:t>employee on creating the work are part of the employee’s normal duties, express or implied, or within any special duties assigned to him by the employer.</a:t>
            </a:r>
            <a:r>
              <a:rPr lang="en-GB" dirty="0"/>
              <a:t> </a:t>
            </a:r>
            <a:endParaRPr lang="en-GB" dirty="0" smtClean="0"/>
          </a:p>
        </p:txBody>
      </p:sp>
    </p:spTree>
    <p:extLst>
      <p:ext uri="{BB962C8B-B14F-4D97-AF65-F5344CB8AC3E}">
        <p14:creationId xmlns:p14="http://schemas.microsoft.com/office/powerpoint/2010/main" val="7981132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Work</a:t>
            </a:r>
            <a:br>
              <a:rPr lang="en-US" b="1" dirty="0"/>
            </a:br>
            <a:endParaRPr lang="en-US" dirty="0"/>
          </a:p>
        </p:txBody>
      </p:sp>
      <p:sp>
        <p:nvSpPr>
          <p:cNvPr id="3" name="Content Placeholder 2"/>
          <p:cNvSpPr>
            <a:spLocks noGrp="1"/>
          </p:cNvSpPr>
          <p:nvPr>
            <p:ph idx="1"/>
          </p:nvPr>
        </p:nvSpPr>
        <p:spPr/>
        <p:txBody>
          <a:bodyPr/>
          <a:lstStyle/>
          <a:p>
            <a:pPr algn="just"/>
            <a:r>
              <a:rPr lang="en-GB" dirty="0"/>
              <a:t>If the answer is </a:t>
            </a:r>
            <a:r>
              <a:rPr lang="en-GB" b="1" dirty="0"/>
              <a:t>‘no’, then the employee and not the employer will be the first owner of the copyright in the work even if he has used his employer’s facilities or assistance.</a:t>
            </a:r>
            <a:endParaRPr lang="en-US" b="1" dirty="0"/>
          </a:p>
          <a:p>
            <a:pPr algn="just"/>
            <a:endParaRPr lang="en-US" dirty="0"/>
          </a:p>
        </p:txBody>
      </p:sp>
    </p:spTree>
    <p:extLst>
      <p:ext uri="{BB962C8B-B14F-4D97-AF65-F5344CB8AC3E}">
        <p14:creationId xmlns:p14="http://schemas.microsoft.com/office/powerpoint/2010/main" val="31495222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Work</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In </a:t>
            </a:r>
            <a:r>
              <a:rPr lang="en-GB" i="1" dirty="0"/>
              <a:t>Stephenson Jordan &amp; Harrison Ltd v MacDonald</a:t>
            </a:r>
            <a:r>
              <a:rPr lang="en-GB" dirty="0"/>
              <a:t>, an </a:t>
            </a:r>
            <a:r>
              <a:rPr lang="en-GB" b="1" dirty="0"/>
              <a:t>employed accountant gave some lectures which he later incorporated into a book. </a:t>
            </a:r>
            <a:endParaRPr lang="en-GB" b="1" dirty="0" smtClean="0"/>
          </a:p>
          <a:p>
            <a:pPr algn="just"/>
            <a:r>
              <a:rPr lang="en-GB" b="1" dirty="0" smtClean="0"/>
              <a:t>It </a:t>
            </a:r>
            <a:r>
              <a:rPr lang="en-GB" b="1" dirty="0"/>
              <a:t>was held that even though his employer provided secretarial help, the copyright in the lectures belonged to the accountant because he was employed as an accountant to advise clients and not to deliver public lectures. </a:t>
            </a:r>
            <a:endParaRPr lang="en-GB" b="1" dirty="0" smtClean="0"/>
          </a:p>
          <a:p>
            <a:pPr algn="just"/>
            <a:r>
              <a:rPr lang="en-GB" dirty="0" smtClean="0"/>
              <a:t>However</a:t>
            </a:r>
            <a:r>
              <a:rPr lang="en-GB" dirty="0"/>
              <a:t>, </a:t>
            </a:r>
            <a:r>
              <a:rPr lang="en-GB" b="1" dirty="0"/>
              <a:t>part of the book was based on a report that the accountant had written for a client of his employer and the copyright in this part of belonged to his employer.</a:t>
            </a:r>
            <a:r>
              <a:rPr lang="en-GB" dirty="0"/>
              <a:t> </a:t>
            </a:r>
            <a:endParaRPr lang="en-US" dirty="0"/>
          </a:p>
          <a:p>
            <a:pPr algn="just"/>
            <a:endParaRPr lang="en-US" dirty="0"/>
          </a:p>
        </p:txBody>
      </p:sp>
    </p:spTree>
    <p:extLst>
      <p:ext uri="{BB962C8B-B14F-4D97-AF65-F5344CB8AC3E}">
        <p14:creationId xmlns:p14="http://schemas.microsoft.com/office/powerpoint/2010/main" val="37540532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Commissioned Work</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Section 10(3)(b) provides that </a:t>
            </a:r>
            <a:r>
              <a:rPr lang="en-GB" b="1" dirty="0"/>
              <a:t>where a work, other than broadcast or a cable programme, is made by the author on the commission of some other person, the person who commissioned the work shall be the first owner of the copyright. </a:t>
            </a:r>
            <a:endParaRPr lang="en-GB" b="1" dirty="0" smtClean="0"/>
          </a:p>
          <a:p>
            <a:pPr algn="just"/>
            <a:r>
              <a:rPr lang="en-GB" dirty="0" smtClean="0"/>
              <a:t>Thus </a:t>
            </a:r>
            <a:r>
              <a:rPr lang="en-GB" dirty="0"/>
              <a:t>a person who </a:t>
            </a:r>
            <a:r>
              <a:rPr lang="en-GB" b="1" dirty="0"/>
              <a:t>for private and domestic purposes commissions the taking of a photograph or the making of a film has, where copyright subsists in the resulting work, the right not to have the work publicly exhibited. </a:t>
            </a:r>
            <a:endParaRPr lang="en-US" b="1" dirty="0"/>
          </a:p>
          <a:p>
            <a:pPr algn="just"/>
            <a:endParaRPr lang="en-US" dirty="0"/>
          </a:p>
        </p:txBody>
      </p:sp>
    </p:spTree>
    <p:extLst>
      <p:ext uri="{BB962C8B-B14F-4D97-AF65-F5344CB8AC3E}">
        <p14:creationId xmlns:p14="http://schemas.microsoft.com/office/powerpoint/2010/main" val="3302052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smtClean="0"/>
              <a:t>Authorship </a:t>
            </a:r>
            <a:r>
              <a:rPr lang="en-GB" b="1" dirty="0"/>
              <a:t>and ownership</a:t>
            </a:r>
            <a:r>
              <a:rPr lang="en-GB" dirty="0"/>
              <a:t> are, in relation to copyright, two distinct concepts, each of which attracts its own peculiar rights, namely the </a:t>
            </a:r>
            <a:r>
              <a:rPr lang="en-GB" b="1" dirty="0"/>
              <a:t>author having </a:t>
            </a:r>
            <a:r>
              <a:rPr lang="en-GB" b="1" u="sng" dirty="0"/>
              <a:t>moral rights</a:t>
            </a:r>
            <a:r>
              <a:rPr lang="en-GB" b="1" dirty="0"/>
              <a:t> and the owner of the copyright possessing </a:t>
            </a:r>
            <a:r>
              <a:rPr lang="en-GB" b="1" u="sng" dirty="0"/>
              <a:t>economic rights</a:t>
            </a:r>
            <a:r>
              <a:rPr lang="en-GB" b="1" dirty="0"/>
              <a:t>. </a:t>
            </a:r>
            <a:endParaRPr lang="en-GB" b="1" dirty="0" smtClean="0"/>
          </a:p>
          <a:p>
            <a:pPr algn="just"/>
            <a:r>
              <a:rPr lang="en-GB" dirty="0" smtClean="0"/>
              <a:t>Sometimes</a:t>
            </a:r>
            <a:r>
              <a:rPr lang="en-GB" dirty="0"/>
              <a:t>, the author of a work will also be the </a:t>
            </a:r>
            <a:r>
              <a:rPr lang="en-GB" b="1" dirty="0"/>
              <a:t>owner or initial beneficiary of the copyright in the work, but this is not always so and many works have separate authors and owners as far as copyright is concerned.  </a:t>
            </a:r>
            <a:endParaRPr lang="en-US" b="1" dirty="0"/>
          </a:p>
          <a:p>
            <a:endParaRPr lang="en-US" dirty="0"/>
          </a:p>
          <a:p>
            <a:pPr algn="just"/>
            <a:endParaRPr lang="en-US" dirty="0"/>
          </a:p>
        </p:txBody>
      </p:sp>
    </p:spTree>
    <p:extLst>
      <p:ext uri="{BB962C8B-B14F-4D97-AF65-F5344CB8AC3E}">
        <p14:creationId xmlns:p14="http://schemas.microsoft.com/office/powerpoint/2010/main" val="1386898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Commissioned Work</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In </a:t>
            </a:r>
            <a:r>
              <a:rPr lang="en-GB" i="1" dirty="0"/>
              <a:t>Community for Creative Non-Violence v Reid</a:t>
            </a:r>
            <a:r>
              <a:rPr lang="en-GB" dirty="0"/>
              <a:t> the plaintiff was a non-profit association dedicated to relieving the plight of homeless people. It commissioned a sculpture from the defendant artist to publicize its cause. It paid the defendant $15,000 for work and materials, he donating his time. A dispute later arose over who owned the copyright of the work entitled ‘third World America”. The plaintiff claimed that the defendant was its employee and that it therefore owned the copyright. The Court found for the defendant.</a:t>
            </a:r>
            <a:endParaRPr lang="en-US" dirty="0"/>
          </a:p>
          <a:p>
            <a:pPr algn="just"/>
            <a:endParaRPr lang="en-US" dirty="0"/>
          </a:p>
        </p:txBody>
      </p:sp>
    </p:spTree>
    <p:extLst>
      <p:ext uri="{BB962C8B-B14F-4D97-AF65-F5344CB8AC3E}">
        <p14:creationId xmlns:p14="http://schemas.microsoft.com/office/powerpoint/2010/main" val="5242600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Commissioned Work</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Justice Marshal for the Court stated: </a:t>
            </a:r>
            <a:endParaRPr lang="en-GB" dirty="0" smtClean="0"/>
          </a:p>
          <a:p>
            <a:pPr algn="just"/>
            <a:r>
              <a:rPr lang="en-GB" dirty="0" smtClean="0"/>
              <a:t>The </a:t>
            </a:r>
            <a:r>
              <a:rPr lang="en-GB" dirty="0"/>
              <a:t>defendant, Reid was not an employee of the plaintiff, CCNV but an independent contractor. … True, CCNV members directed enough of Reid’s work to ensure that he produced a sculpture that met their specifications. … But the extent of control the hiring party exercises over the details of the product is not dispositive. Indeed, all the other circumstances weigh heavily against finding an employment relationship. Reid is a sculptor, a skilled occupation. Reid supplied his own tools. He worked in his own studio in Baltimore, making daily supervision of his activities from Washington practically impossible. </a:t>
            </a:r>
            <a:endParaRPr lang="en-US" dirty="0"/>
          </a:p>
        </p:txBody>
      </p:sp>
    </p:spTree>
    <p:extLst>
      <p:ext uri="{BB962C8B-B14F-4D97-AF65-F5344CB8AC3E}">
        <p14:creationId xmlns:p14="http://schemas.microsoft.com/office/powerpoint/2010/main" val="22061463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Commissioned Work</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Reid was retained for less than two months, a relatively short period of time. </a:t>
            </a:r>
            <a:r>
              <a:rPr lang="en-GB" dirty="0" smtClean="0"/>
              <a:t>During </a:t>
            </a:r>
            <a:r>
              <a:rPr lang="en-GB" dirty="0"/>
              <a:t>and after this time, CCNV had no right to assign additional projects to Reid. Apart from the deadline for completing the sculpture, Reid had absolute freedom to decide when and how long to work. CCNV paid Reid $15,000, a sum dependent on “completion of a specific job, a method by which independent contractors are often compensated.” … Reid had total discretion in hiring and paying assistants. “Creating sculptures was hardly ‘regular business’ for CCNV.”</a:t>
            </a:r>
            <a:endParaRPr lang="en-US" dirty="0"/>
          </a:p>
        </p:txBody>
      </p:sp>
    </p:spTree>
    <p:extLst>
      <p:ext uri="{BB962C8B-B14F-4D97-AF65-F5344CB8AC3E}">
        <p14:creationId xmlns:p14="http://schemas.microsoft.com/office/powerpoint/2010/main" val="32329037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JOINT OWNERSHIP</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It is possible that there are two or more joint owners of the copyright in a work if it is a work of joint authorship. </a:t>
            </a:r>
            <a:endParaRPr lang="en-GB" b="1" dirty="0" smtClean="0"/>
          </a:p>
          <a:p>
            <a:pPr algn="just"/>
            <a:r>
              <a:rPr lang="en-GB" dirty="0" smtClean="0"/>
              <a:t>If </a:t>
            </a:r>
            <a:r>
              <a:rPr lang="en-GB" dirty="0"/>
              <a:t>that is the case then the </a:t>
            </a:r>
            <a:r>
              <a:rPr lang="en-GB" b="1" dirty="0"/>
              <a:t>two authors will own the work as tenants in common and not joint tenants. </a:t>
            </a:r>
            <a:endParaRPr lang="en-GB" b="1" dirty="0" smtClean="0"/>
          </a:p>
          <a:p>
            <a:pPr algn="just"/>
            <a:r>
              <a:rPr lang="en-GB" dirty="0" smtClean="0"/>
              <a:t>This </a:t>
            </a:r>
            <a:r>
              <a:rPr lang="en-GB" dirty="0"/>
              <a:t>means that </a:t>
            </a:r>
            <a:r>
              <a:rPr lang="en-GB" b="1" dirty="0"/>
              <a:t>each owner’s rights accruing under the copyright in the work are separate from the others and as such can assign his rights without requiring the consent of the other owners and on his death, his rights will pass, as part of his estate, to his personal representative. </a:t>
            </a:r>
            <a:endParaRPr lang="en-US" b="1" dirty="0"/>
          </a:p>
          <a:p>
            <a:pPr algn="just"/>
            <a:endParaRPr lang="en-US" dirty="0"/>
          </a:p>
        </p:txBody>
      </p:sp>
    </p:spTree>
    <p:extLst>
      <p:ext uri="{BB962C8B-B14F-4D97-AF65-F5344CB8AC3E}">
        <p14:creationId xmlns:p14="http://schemas.microsoft.com/office/powerpoint/2010/main" val="18653703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JOINT OWNERSHIP</a:t>
            </a:r>
            <a:br>
              <a:rPr lang="en-US" b="1" dirty="0"/>
            </a:br>
            <a:endParaRPr lang="en-US" dirty="0"/>
          </a:p>
        </p:txBody>
      </p:sp>
      <p:sp>
        <p:nvSpPr>
          <p:cNvPr id="3" name="Content Placeholder 2"/>
          <p:cNvSpPr>
            <a:spLocks noGrp="1"/>
          </p:cNvSpPr>
          <p:nvPr>
            <p:ph idx="1"/>
          </p:nvPr>
        </p:nvSpPr>
        <p:spPr/>
        <p:txBody>
          <a:bodyPr/>
          <a:lstStyle/>
          <a:p>
            <a:pPr algn="just"/>
            <a:r>
              <a:rPr lang="en-GB" dirty="0"/>
              <a:t>However, </a:t>
            </a:r>
            <a:r>
              <a:rPr lang="en-GB" b="1" dirty="0"/>
              <a:t>one co-owner of the copyright may not perform or authorize infringing acts to be done in relation to the work without the consent of his co-owners.</a:t>
            </a:r>
            <a:endParaRPr lang="en-US" b="1" dirty="0"/>
          </a:p>
        </p:txBody>
      </p:sp>
    </p:spTree>
    <p:extLst>
      <p:ext uri="{BB962C8B-B14F-4D97-AF65-F5344CB8AC3E}">
        <p14:creationId xmlns:p14="http://schemas.microsoft.com/office/powerpoint/2010/main" val="31994353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ANONYMOUS</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dirty="0"/>
              <a:t>As regards an </a:t>
            </a:r>
            <a:r>
              <a:rPr lang="en-GB" b="1" dirty="0"/>
              <a:t>anonymous work, where the identity of the author is not known, would lead to an unknown owner of the copyright in the work. </a:t>
            </a:r>
            <a:endParaRPr lang="en-GB" b="1" dirty="0" smtClean="0"/>
          </a:p>
          <a:p>
            <a:pPr algn="just"/>
            <a:r>
              <a:rPr lang="en-GB" dirty="0" smtClean="0"/>
              <a:t>This </a:t>
            </a:r>
            <a:r>
              <a:rPr lang="en-GB" b="1" dirty="0" smtClean="0"/>
              <a:t>would </a:t>
            </a:r>
            <a:r>
              <a:rPr lang="en-GB" b="1" dirty="0"/>
              <a:t>inhibit the commercial exploitation of the work and as such would be undesirable more especially if the work is very important and of commercial value. </a:t>
            </a:r>
            <a:endParaRPr lang="en-US" b="1" dirty="0"/>
          </a:p>
        </p:txBody>
      </p:sp>
    </p:spTree>
    <p:extLst>
      <p:ext uri="{BB962C8B-B14F-4D97-AF65-F5344CB8AC3E}">
        <p14:creationId xmlns:p14="http://schemas.microsoft.com/office/powerpoint/2010/main" val="33041577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ANONYMOUS</a:t>
            </a:r>
            <a:br>
              <a:rPr lang="en-US" b="1" dirty="0"/>
            </a:br>
            <a:endParaRPr lang="en-US" dirty="0"/>
          </a:p>
        </p:txBody>
      </p:sp>
      <p:sp>
        <p:nvSpPr>
          <p:cNvPr id="3" name="Content Placeholder 2"/>
          <p:cNvSpPr>
            <a:spLocks noGrp="1"/>
          </p:cNvSpPr>
          <p:nvPr>
            <p:ph idx="1"/>
          </p:nvPr>
        </p:nvSpPr>
        <p:spPr/>
        <p:txBody>
          <a:bodyPr/>
          <a:lstStyle/>
          <a:p>
            <a:pPr algn="just"/>
            <a:r>
              <a:rPr lang="en-GB" dirty="0"/>
              <a:t>Hence the </a:t>
            </a:r>
            <a:r>
              <a:rPr lang="en-GB" b="1" dirty="0"/>
              <a:t>presumption that the publisher of an anonymous work is the owner of the copyright in the work at the time of the publication unless the contrary is proved, provided that the work qualifies for protection by reason of the country of first publication and the name of the publisher appears on copies of the work as first published</a:t>
            </a:r>
            <a:endParaRPr lang="en-US" b="1" dirty="0"/>
          </a:p>
          <a:p>
            <a:pPr algn="just"/>
            <a:endParaRPr lang="en-US" dirty="0"/>
          </a:p>
        </p:txBody>
      </p:sp>
    </p:spTree>
    <p:extLst>
      <p:ext uri="{BB962C8B-B14F-4D97-AF65-F5344CB8AC3E}">
        <p14:creationId xmlns:p14="http://schemas.microsoft.com/office/powerpoint/2010/main" val="36098512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endParaRPr lang="en-US" dirty="0"/>
          </a:p>
          <a:p>
            <a:pPr marL="0" indent="0">
              <a:buNone/>
            </a:pPr>
            <a:r>
              <a:rPr lang="en-US" dirty="0" smtClean="0"/>
              <a:t> </a:t>
            </a:r>
            <a:r>
              <a:rPr lang="en-US" b="1" dirty="0" smtClean="0"/>
              <a:t> THANK YOU</a:t>
            </a:r>
            <a:endParaRPr lang="en-US" b="1" dirty="0"/>
          </a:p>
        </p:txBody>
      </p:sp>
    </p:spTree>
    <p:extLst>
      <p:ext uri="{BB962C8B-B14F-4D97-AF65-F5344CB8AC3E}">
        <p14:creationId xmlns:p14="http://schemas.microsoft.com/office/powerpoint/2010/main" val="550568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dirty="0"/>
          </a:p>
        </p:txBody>
      </p:sp>
      <p:sp>
        <p:nvSpPr>
          <p:cNvPr id="3" name="Content Placeholder 2"/>
          <p:cNvSpPr>
            <a:spLocks noGrp="1"/>
          </p:cNvSpPr>
          <p:nvPr>
            <p:ph idx="1"/>
          </p:nvPr>
        </p:nvSpPr>
        <p:spPr/>
        <p:txBody>
          <a:bodyPr/>
          <a:lstStyle/>
          <a:p>
            <a:pPr algn="just"/>
            <a:r>
              <a:rPr lang="en-GB" b="1" dirty="0" smtClean="0"/>
              <a:t>Ownership flows from authorship</a:t>
            </a:r>
            <a:r>
              <a:rPr lang="en-GB" dirty="0" smtClean="0"/>
              <a:t>. </a:t>
            </a:r>
          </a:p>
          <a:p>
            <a:pPr algn="just"/>
            <a:r>
              <a:rPr lang="en-GB" dirty="0" smtClean="0"/>
              <a:t>The person who </a:t>
            </a:r>
            <a:r>
              <a:rPr lang="en-GB" b="1" dirty="0" smtClean="0"/>
              <a:t>creates the work is normally the first owner of the copyright in the work, provided that he has not created the work in the course of employment in which case his employer will be the first owner of the copyright.</a:t>
            </a:r>
            <a:endParaRPr lang="en-US" b="1" dirty="0"/>
          </a:p>
        </p:txBody>
      </p:sp>
    </p:spTree>
    <p:extLst>
      <p:ext uri="{BB962C8B-B14F-4D97-AF65-F5344CB8AC3E}">
        <p14:creationId xmlns:p14="http://schemas.microsoft.com/office/powerpoint/2010/main" val="2176266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The owner of the copyright in a work may decide to exploit the work by the use of one or more contractual methods. </a:t>
            </a:r>
            <a:endParaRPr lang="en-GB" b="1" dirty="0" smtClean="0"/>
          </a:p>
          <a:p>
            <a:pPr algn="just"/>
            <a:r>
              <a:rPr lang="en-GB" dirty="0" smtClean="0"/>
              <a:t>He </a:t>
            </a:r>
            <a:r>
              <a:rPr lang="en-GB" dirty="0"/>
              <a:t>may </a:t>
            </a:r>
            <a:r>
              <a:rPr lang="en-GB" b="1" dirty="0"/>
              <a:t>grant a licence to allow another person to carry out certain acts in relation to the work, for example, making copies, in which case he retains the ownership in the copyright. </a:t>
            </a:r>
            <a:endParaRPr lang="en-GB" b="1" dirty="0" smtClean="0"/>
          </a:p>
          <a:p>
            <a:pPr algn="just"/>
            <a:r>
              <a:rPr lang="en-GB" dirty="0" smtClean="0"/>
              <a:t>The </a:t>
            </a:r>
            <a:r>
              <a:rPr lang="en-GB" dirty="0"/>
              <a:t>owner may also </a:t>
            </a:r>
            <a:r>
              <a:rPr lang="en-GB" b="1" dirty="0"/>
              <a:t>assign the copyright to another person, that is, transfer the ownership of the copyright to a new owner, thereby surrendering the economic rights in the work.</a:t>
            </a:r>
            <a:endParaRPr lang="en-US" b="1" dirty="0"/>
          </a:p>
          <a:p>
            <a:pPr algn="just"/>
            <a:endParaRPr lang="en-US" dirty="0"/>
          </a:p>
        </p:txBody>
      </p:sp>
    </p:spTree>
    <p:extLst>
      <p:ext uri="{BB962C8B-B14F-4D97-AF65-F5344CB8AC3E}">
        <p14:creationId xmlns:p14="http://schemas.microsoft.com/office/powerpoint/2010/main" val="2832018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a:t>
            </a:r>
            <a:br>
              <a:rPr lang="en-US" b="1" dirty="0" smtClean="0"/>
            </a:br>
            <a:endParaRPr lang="en-US" dirty="0"/>
          </a:p>
        </p:txBody>
      </p:sp>
      <p:sp>
        <p:nvSpPr>
          <p:cNvPr id="3" name="Content Placeholder 2"/>
          <p:cNvSpPr>
            <a:spLocks noGrp="1"/>
          </p:cNvSpPr>
          <p:nvPr>
            <p:ph idx="1"/>
          </p:nvPr>
        </p:nvSpPr>
        <p:spPr/>
        <p:txBody>
          <a:bodyPr/>
          <a:lstStyle/>
          <a:p>
            <a:pPr algn="just"/>
            <a:r>
              <a:rPr lang="en-GB" dirty="0" smtClean="0"/>
              <a:t>A </a:t>
            </a:r>
            <a:r>
              <a:rPr lang="en-GB" dirty="0"/>
              <a:t>third party can, under copyright law, </a:t>
            </a:r>
            <a:r>
              <a:rPr lang="en-GB" b="1" dirty="0"/>
              <a:t>carry out certain acts in relation to the whole or a part of a work protected by copyright without the permission of the owner of the copyright in the work and without infringing the copyright in the work, for example by performing one of the acts falling within the fair dealing provisions or because the act is not restricted by the copyright.</a:t>
            </a:r>
            <a:endParaRPr lang="en-US" b="1" dirty="0"/>
          </a:p>
        </p:txBody>
      </p:sp>
    </p:spTree>
    <p:extLst>
      <p:ext uri="{BB962C8B-B14F-4D97-AF65-F5344CB8AC3E}">
        <p14:creationId xmlns:p14="http://schemas.microsoft.com/office/powerpoint/2010/main" val="328424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Authorship </a:t>
            </a:r>
            <a:br>
              <a:rPr lang="en-US" b="1"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The author of the work is the person or the individual who creates it. </a:t>
            </a:r>
            <a:endParaRPr lang="en-GB" b="1" dirty="0" smtClean="0"/>
          </a:p>
          <a:p>
            <a:pPr algn="just"/>
            <a:r>
              <a:rPr lang="en-GB" dirty="0" smtClean="0"/>
              <a:t>Thus </a:t>
            </a:r>
            <a:r>
              <a:rPr lang="en-GB" dirty="0"/>
              <a:t>the </a:t>
            </a:r>
            <a:r>
              <a:rPr lang="en-GB" b="1" dirty="0"/>
              <a:t>composer will be the author of the musical work, the writer of literary work such as a novel will its author, the writer of the script for a play will the author, the sculptor will be the author of a sculpture and the photographer will be the author of a photograph</a:t>
            </a:r>
            <a:r>
              <a:rPr lang="en-GB" dirty="0" smtClean="0"/>
              <a:t>.</a:t>
            </a:r>
          </a:p>
          <a:p>
            <a:pPr algn="just"/>
            <a:r>
              <a:rPr lang="en-GB" dirty="0" smtClean="0"/>
              <a:t> </a:t>
            </a:r>
            <a:r>
              <a:rPr lang="en-GB" dirty="0"/>
              <a:t>Similarly, the </a:t>
            </a:r>
            <a:r>
              <a:rPr lang="en-GB" b="1" dirty="0"/>
              <a:t>author of the compilation is the person who gathers or organizes the material contained within it and who selects, orders and arranges that </a:t>
            </a:r>
            <a:r>
              <a:rPr lang="en-GB" b="1" dirty="0" smtClean="0"/>
              <a:t>material.</a:t>
            </a:r>
            <a:endParaRPr lang="en-US" b="1" dirty="0"/>
          </a:p>
        </p:txBody>
      </p:sp>
    </p:spTree>
    <p:extLst>
      <p:ext uri="{BB962C8B-B14F-4D97-AF65-F5344CB8AC3E}">
        <p14:creationId xmlns:p14="http://schemas.microsoft.com/office/powerpoint/2010/main" val="2935517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Authorship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As regards </a:t>
            </a:r>
            <a:r>
              <a:rPr lang="en-GB" b="1" dirty="0"/>
              <a:t>related rights or derivative works namely sound recording, </a:t>
            </a:r>
            <a:r>
              <a:rPr lang="en-GB" b="1" dirty="0" err="1"/>
              <a:t>audiovisual</a:t>
            </a:r>
            <a:r>
              <a:rPr lang="en-GB" b="1" dirty="0"/>
              <a:t> or films and performances, Copyright and Performance Rights Act also defines who is considered as the author of the said works. </a:t>
            </a:r>
            <a:endParaRPr lang="en-GB" b="1" dirty="0" smtClean="0"/>
          </a:p>
          <a:p>
            <a:pPr algn="just"/>
            <a:r>
              <a:rPr lang="en-GB" dirty="0" smtClean="0"/>
              <a:t>Therefore </a:t>
            </a:r>
            <a:r>
              <a:rPr lang="en-GB" dirty="0"/>
              <a:t>under section 2 the </a:t>
            </a:r>
            <a:r>
              <a:rPr lang="en-GB" b="1" dirty="0"/>
              <a:t>author of a sound recording work is the person who causes the recording to be made. </a:t>
            </a:r>
            <a:endParaRPr lang="en-GB" b="1" dirty="0" smtClean="0"/>
          </a:p>
          <a:p>
            <a:pPr algn="just"/>
            <a:r>
              <a:rPr lang="en-GB" dirty="0" smtClean="0"/>
              <a:t>This </a:t>
            </a:r>
            <a:r>
              <a:rPr lang="en-GB" dirty="0"/>
              <a:t>will normally be a </a:t>
            </a:r>
            <a:r>
              <a:rPr lang="en-GB" b="1" dirty="0"/>
              <a:t>phonogram or sound recording producer, who can be an individual or a legal entity, responsible for making the arrangements for the whole recording process from the studio recording to the achievement of the final form of the recording as distributed to the public. </a:t>
            </a:r>
            <a:endParaRPr lang="en-US" b="1" dirty="0"/>
          </a:p>
        </p:txBody>
      </p:sp>
    </p:spTree>
    <p:extLst>
      <p:ext uri="{BB962C8B-B14F-4D97-AF65-F5344CB8AC3E}">
        <p14:creationId xmlns:p14="http://schemas.microsoft.com/office/powerpoint/2010/main" val="4115828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Authorship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a:t>Very often key personnel such as </a:t>
            </a:r>
            <a:r>
              <a:rPr lang="en-GB" b="1" dirty="0"/>
              <a:t>artistic directors, sound engineers and editors</a:t>
            </a:r>
            <a:r>
              <a:rPr lang="en-GB" dirty="0"/>
              <a:t>, will be employees of the entity responsible for the production, and such individual rights will normally pass to the employer by virtue of the employment relationship. </a:t>
            </a:r>
            <a:endParaRPr lang="en-GB" dirty="0" smtClean="0"/>
          </a:p>
          <a:p>
            <a:pPr algn="just"/>
            <a:r>
              <a:rPr lang="en-GB" dirty="0" smtClean="0"/>
              <a:t>The </a:t>
            </a:r>
            <a:r>
              <a:rPr lang="en-GB" dirty="0"/>
              <a:t>individual who supervises and assists in the co-ordination of a sound recording process is known as sound recording director.    </a:t>
            </a:r>
            <a:endParaRPr lang="en-US" dirty="0"/>
          </a:p>
          <a:p>
            <a:pPr algn="just"/>
            <a:endParaRPr lang="en-US" dirty="0"/>
          </a:p>
        </p:txBody>
      </p:sp>
    </p:spTree>
    <p:extLst>
      <p:ext uri="{BB962C8B-B14F-4D97-AF65-F5344CB8AC3E}">
        <p14:creationId xmlns:p14="http://schemas.microsoft.com/office/powerpoint/2010/main" val="27810854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TotalTime>
  <Words>2770</Words>
  <Application>Microsoft Office PowerPoint</Application>
  <PresentationFormat>On-screen Show (4:3)</PresentationFormat>
  <Paragraphs>125</Paragraphs>
  <Slides>37</Slides>
  <Notes>0</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UNIVERSITY OF LUSAKA SCHOOL </vt:lpstr>
      <vt:lpstr>Structure of Presentation</vt:lpstr>
      <vt:lpstr>Introduction </vt:lpstr>
      <vt:lpstr>Introduction </vt:lpstr>
      <vt:lpstr>Introduction </vt:lpstr>
      <vt:lpstr>Introduction </vt:lpstr>
      <vt:lpstr>Authorship  </vt:lpstr>
      <vt:lpstr>Authorship  </vt:lpstr>
      <vt:lpstr>Authorship  </vt:lpstr>
      <vt:lpstr>Authorship  </vt:lpstr>
      <vt:lpstr>Authorship  </vt:lpstr>
      <vt:lpstr>Authorship  </vt:lpstr>
      <vt:lpstr>Anonymous or Unknown Authorship </vt:lpstr>
      <vt:lpstr>Anonymous or Unknown Authorship </vt:lpstr>
      <vt:lpstr>Joint Authorship </vt:lpstr>
      <vt:lpstr>Joint Authorship </vt:lpstr>
      <vt:lpstr>Joint Authorship </vt:lpstr>
      <vt:lpstr>Joint Authorship </vt:lpstr>
      <vt:lpstr>Joint Authorship </vt:lpstr>
      <vt:lpstr>Ownership </vt:lpstr>
      <vt:lpstr>Ownership </vt:lpstr>
      <vt:lpstr> Employee’s Work  </vt:lpstr>
      <vt:lpstr>Employee’s Work </vt:lpstr>
      <vt:lpstr>Employee’s Work </vt:lpstr>
      <vt:lpstr>Employee’s Work </vt:lpstr>
      <vt:lpstr>Employee’s Work </vt:lpstr>
      <vt:lpstr>Employee’s Work </vt:lpstr>
      <vt:lpstr>Employee’s Work </vt:lpstr>
      <vt:lpstr>Commissioned Work </vt:lpstr>
      <vt:lpstr>Commissioned Work </vt:lpstr>
      <vt:lpstr>Commissioned Work </vt:lpstr>
      <vt:lpstr>Commissioned Work </vt:lpstr>
      <vt:lpstr>JOINT OWNERSHIP </vt:lpstr>
      <vt:lpstr>JOINT OWNERSHIP </vt:lpstr>
      <vt:lpstr>ANONYMOUS </vt:lpstr>
      <vt:lpstr>ANONYMOUS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dc:title>
  <dc:creator>h</dc:creator>
  <cp:lastModifiedBy>h</cp:lastModifiedBy>
  <cp:revision>16</cp:revision>
  <dcterms:created xsi:type="dcterms:W3CDTF">2014-02-24T13:43:57Z</dcterms:created>
  <dcterms:modified xsi:type="dcterms:W3CDTF">2014-02-27T12:25:58Z</dcterms:modified>
</cp:coreProperties>
</file>